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97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hDeD4D5gn6GomYgxBzHOgAMbLO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63"/>
        <p:guide pos="1620" orient="horz"/>
        <p:guide pos="289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70edd7983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70edd7983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c70edd7983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70edd7983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70edd7983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c70edd7983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70edd7983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70edd7983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c70edd7983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6929dfeff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6929dfeff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c6929dfeff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70edd7983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70edd7983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c70edd7983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1fdffebae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f1fdffebae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f1fdffebae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d458a2a2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bd458a2a2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2bd458a2a2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4bd8e42e1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f4bd8e42e1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1f4bd8e42e1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9b9922d1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129b9922d1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75082a8df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c75082a8df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75082a8df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c75082a8df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6929dfef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6929dfef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c6929dfeff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6929dfef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6929dfef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c6929dfeff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f8a371830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f8a371830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ff8a371830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ad7954cad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bad7954cad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bad7954cad_1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6929dfeff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6929dfeff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c6929dfeff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" name="Google Shape;28;p18"/>
          <p:cNvPicPr preferRelativeResize="0"/>
          <p:nvPr/>
        </p:nvPicPr>
        <p:blipFill rotWithShape="1">
          <a:blip r:embed="rId2">
            <a:alphaModFix/>
          </a:blip>
          <a:srcRect b="39421" l="16485" r="0" t="35993"/>
          <a:stretch/>
        </p:blipFill>
        <p:spPr>
          <a:xfrm>
            <a:off x="2574384" y="1593162"/>
            <a:ext cx="6574469" cy="133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2">
            <a:alphaModFix/>
          </a:blip>
          <a:srcRect b="39033" l="0" r="82711" t="28444"/>
          <a:stretch/>
        </p:blipFill>
        <p:spPr>
          <a:xfrm>
            <a:off x="-14028" y="1339948"/>
            <a:ext cx="2602877" cy="273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 b="67104" l="0" r="0" t="3192"/>
          <a:stretch/>
        </p:blipFill>
        <p:spPr>
          <a:xfrm>
            <a:off x="-2" y="-1"/>
            <a:ext cx="9162882" cy="188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8"/>
          <p:cNvPicPr preferRelativeResize="0"/>
          <p:nvPr/>
        </p:nvPicPr>
        <p:blipFill rotWithShape="1">
          <a:blip r:embed="rId2">
            <a:alphaModFix/>
          </a:blip>
          <a:srcRect b="1089" l="0" r="0" t="62516"/>
          <a:stretch/>
        </p:blipFill>
        <p:spPr>
          <a:xfrm>
            <a:off x="0" y="2839506"/>
            <a:ext cx="9144000" cy="230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2">
            <a:alphaModFix/>
          </a:blip>
          <a:srcRect b="59360" l="19794" r="48528" t="26650"/>
          <a:stretch/>
        </p:blipFill>
        <p:spPr>
          <a:xfrm>
            <a:off x="2322430" y="1079302"/>
            <a:ext cx="2646730" cy="80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8"/>
          <p:cNvPicPr preferRelativeResize="0"/>
          <p:nvPr/>
        </p:nvPicPr>
        <p:blipFill rotWithShape="1">
          <a:blip r:embed="rId2">
            <a:alphaModFix/>
          </a:blip>
          <a:srcRect b="64128" l="10234" r="82711" t="28444"/>
          <a:stretch/>
        </p:blipFill>
        <p:spPr>
          <a:xfrm>
            <a:off x="1273968" y="1474468"/>
            <a:ext cx="1048462" cy="62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8"/>
          <p:cNvPicPr preferRelativeResize="0"/>
          <p:nvPr/>
        </p:nvPicPr>
        <p:blipFill rotWithShape="1">
          <a:blip r:embed="rId2">
            <a:alphaModFix/>
          </a:blip>
          <a:srcRect b="58131" l="75053" r="18512" t="36835"/>
          <a:stretch/>
        </p:blipFill>
        <p:spPr>
          <a:xfrm>
            <a:off x="7185073" y="1614267"/>
            <a:ext cx="506437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1" name="Google Shape;51;p21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3" name="Google Shape;53;p2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5" name="Google Shape;65;p2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6" name="Google Shape;6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3" name="Google Shape;73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30375" y="0"/>
            <a:ext cx="1213625" cy="509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het.colorado.edu/sims/html/geometric-optics/latest/geometric-optics_all.html?locale=pt_BR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forms.gle/ZuC8G4UPYMEdztJy5" TargetMode="External"/><Relationship Id="rId4" Type="http://schemas.openxmlformats.org/officeDocument/2006/relationships/image" Target="../media/image27.jpg"/><Relationship Id="rId5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professormaurocelso.com.br/questoes/4/143" TargetMode="External"/><Relationship Id="rId4" Type="http://schemas.openxmlformats.org/officeDocument/2006/relationships/hyperlink" Target="https://brasilescola.uol.com.br/fisica/temas-principais-estudo-optica.htm" TargetMode="External"/><Relationship Id="rId9" Type="http://schemas.openxmlformats.org/officeDocument/2006/relationships/hyperlink" Target="https://static.preparaenem.com/2022/03/refracao-luz-copo-agua.jpg" TargetMode="External"/><Relationship Id="rId5" Type="http://schemas.openxmlformats.org/officeDocument/2006/relationships/hyperlink" Target="https://blog.livo.com.br/indice-refracao-lentes/" TargetMode="External"/><Relationship Id="rId6" Type="http://schemas.openxmlformats.org/officeDocument/2006/relationships/hyperlink" Target="https://br.freepik.com/vetores-premium/conjunto-de-varios-instrumentos-opticos-elegante-monoculo-retro-banhado-a-ouro-e-telescopio-moderno_13979862.htm" TargetMode="External"/><Relationship Id="rId7" Type="http://schemas.openxmlformats.org/officeDocument/2006/relationships/hyperlink" Target="https://laboratoriouplab.com/?p=461" TargetMode="External"/><Relationship Id="rId8" Type="http://schemas.openxmlformats.org/officeDocument/2006/relationships/hyperlink" Target="https://oftalmologiapereiragomes.com.br/tag/astigmatismo/#iLightbox%5Bgallery%5D/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109500" y="862121"/>
            <a:ext cx="8925000" cy="3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CIÊNCIAS</a:t>
            </a:r>
            <a:endParaRPr b="1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5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9º ANO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FENÔMENOS ÓPTICOS II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AULA 3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70edd7983_1_2"/>
          <p:cNvSpPr/>
          <p:nvPr/>
        </p:nvSpPr>
        <p:spPr>
          <a:xfrm>
            <a:off x="1787025" y="76200"/>
            <a:ext cx="51225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4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AS LENTES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c70edd7983_1_2"/>
          <p:cNvSpPr txBox="1"/>
          <p:nvPr/>
        </p:nvSpPr>
        <p:spPr>
          <a:xfrm>
            <a:off x="0" y="59940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lentes são classificadas em divergentes ou convergentes e quanto a sua geometria.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2c70edd7983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800" y="1522800"/>
            <a:ext cx="6081748" cy="3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70edd7983_1_9"/>
          <p:cNvSpPr/>
          <p:nvPr/>
        </p:nvSpPr>
        <p:spPr>
          <a:xfrm>
            <a:off x="1787025" y="76200"/>
            <a:ext cx="51225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4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FORMAÇÃO DE IMAGENS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c70edd7983_1_9"/>
          <p:cNvSpPr txBox="1"/>
          <p:nvPr/>
        </p:nvSpPr>
        <p:spPr>
          <a:xfrm>
            <a:off x="0" y="599400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maneira semelhante aos espelhos curvos, as lentes possuem: foco, centro de curvatura, vértice e eixo principal, para cada uma de suas curvaturas.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2c70edd7983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2400"/>
            <a:ext cx="4957389" cy="309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c70edd7983_1_9"/>
          <p:cNvSpPr txBox="1"/>
          <p:nvPr/>
        </p:nvSpPr>
        <p:spPr>
          <a:xfrm>
            <a:off x="5262200" y="2597850"/>
            <a:ext cx="3729300" cy="1662300"/>
          </a:xfrm>
          <a:prstGeom prst="rect">
            <a:avLst/>
          </a:prstGeom>
          <a:solidFill>
            <a:srgbClr val="E0F7FA"/>
          </a:solidFill>
          <a:ln cap="flat" cmpd="sng" w="1905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1579B"/>
                </a:solidFill>
                <a:latin typeface="Calibri"/>
                <a:ea typeface="Calibri"/>
                <a:cs typeface="Calibri"/>
                <a:sym typeface="Calibri"/>
              </a:rPr>
              <a:t>DICA</a:t>
            </a:r>
            <a:r>
              <a:rPr lang="pt-BR" sz="2400">
                <a:solidFill>
                  <a:srgbClr val="01579B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400">
              <a:solidFill>
                <a:srgbClr val="0157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1579B"/>
                </a:solidFill>
                <a:latin typeface="Calibri"/>
                <a:ea typeface="Calibri"/>
                <a:cs typeface="Calibri"/>
                <a:sym typeface="Calibri"/>
              </a:rPr>
              <a:t>Toda imagem invertida, seja em espelhos ou em lentes, é real.</a:t>
            </a:r>
            <a:endParaRPr sz="2400">
              <a:solidFill>
                <a:srgbClr val="0157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c70edd7983_1_9"/>
          <p:cNvSpPr txBox="1"/>
          <p:nvPr/>
        </p:nvSpPr>
        <p:spPr>
          <a:xfrm>
            <a:off x="3374900" y="4221600"/>
            <a:ext cx="173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 ⇒ objeto</a:t>
            </a:r>
            <a:endParaRPr sz="1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 ⇒ imagem</a:t>
            </a:r>
            <a:endParaRPr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70edd7983_1_34"/>
          <p:cNvSpPr/>
          <p:nvPr/>
        </p:nvSpPr>
        <p:spPr>
          <a:xfrm>
            <a:off x="1787025" y="76200"/>
            <a:ext cx="51225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4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LENTES E ESPELHOS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c70edd7983_1_34"/>
          <p:cNvSpPr txBox="1"/>
          <p:nvPr/>
        </p:nvSpPr>
        <p:spPr>
          <a:xfrm>
            <a:off x="2722575" y="860650"/>
            <a:ext cx="3251400" cy="6693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6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Sugestão de Atividade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c70edd7983_1_34"/>
          <p:cNvSpPr txBox="1"/>
          <p:nvPr/>
        </p:nvSpPr>
        <p:spPr>
          <a:xfrm>
            <a:off x="296875" y="2103850"/>
            <a:ext cx="3934500" cy="20319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Acesse pelo link da imagem o simulador PHET Colorado, para verificar como se formam as imagens em espelhos e lentes esféricas.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2c70edd7983_1_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180" y="2103851"/>
            <a:ext cx="3863496" cy="24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6929dfeff_0_40"/>
          <p:cNvSpPr/>
          <p:nvPr/>
        </p:nvSpPr>
        <p:spPr>
          <a:xfrm>
            <a:off x="1787025" y="76200"/>
            <a:ext cx="51225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4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INSTRUMENTOS ÓPTICOS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c6929dfeff_0_40"/>
          <p:cNvSpPr txBox="1"/>
          <p:nvPr/>
        </p:nvSpPr>
        <p:spPr>
          <a:xfrm>
            <a:off x="0" y="75400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aparelhos que usam fenômenos luminosos para funcionar, como: óculos, lentes de contato, microscópios e os olhos.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6929dfeff_0_40"/>
          <p:cNvSpPr txBox="1"/>
          <p:nvPr/>
        </p:nvSpPr>
        <p:spPr>
          <a:xfrm>
            <a:off x="0" y="1898725"/>
            <a:ext cx="6265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Possuem as mais diversas funções, como, ampliar imagens, corrigir o foco, inverter, corrigir a posição de objetos.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2c6929dfeff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76" y="1677400"/>
            <a:ext cx="2726525" cy="24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c6929dfeff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44125"/>
            <a:ext cx="3563882" cy="1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70edd7983_1_17"/>
          <p:cNvSpPr/>
          <p:nvPr/>
        </p:nvSpPr>
        <p:spPr>
          <a:xfrm>
            <a:off x="1787025" y="76200"/>
            <a:ext cx="51225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4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OLHO HUMANO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2c70edd7983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300" y="1153500"/>
            <a:ext cx="36195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c70edd7983_1_17"/>
          <p:cNvSpPr txBox="1"/>
          <p:nvPr/>
        </p:nvSpPr>
        <p:spPr>
          <a:xfrm>
            <a:off x="75" y="5994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olho humano é um instrumento óptico cujas principais partes são: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c70edd7983_1_17"/>
          <p:cNvSpPr txBox="1"/>
          <p:nvPr/>
        </p:nvSpPr>
        <p:spPr>
          <a:xfrm>
            <a:off x="76200" y="1226500"/>
            <a:ext cx="1110600" cy="554100"/>
          </a:xfrm>
          <a:prstGeom prst="rect">
            <a:avLst/>
          </a:prstGeom>
          <a:solidFill>
            <a:srgbClr val="E0F7FA"/>
          </a:solidFill>
          <a:ln cap="flat" cmpd="sng" w="19050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1579B"/>
                </a:solidFill>
                <a:latin typeface="Calibri"/>
                <a:ea typeface="Calibri"/>
                <a:cs typeface="Calibri"/>
                <a:sym typeface="Calibri"/>
              </a:rPr>
              <a:t>Córnea</a:t>
            </a:r>
            <a:endParaRPr b="1" sz="2400">
              <a:solidFill>
                <a:srgbClr val="0157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c70edd7983_1_17"/>
          <p:cNvSpPr txBox="1"/>
          <p:nvPr/>
        </p:nvSpPr>
        <p:spPr>
          <a:xfrm>
            <a:off x="1263000" y="1226500"/>
            <a:ext cx="3619500" cy="1293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6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Lente externa do olho: protege-o contra partículas sólidas.</a:t>
            </a:r>
            <a:endParaRPr sz="24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c70edd7983_1_17"/>
          <p:cNvSpPr txBox="1"/>
          <p:nvPr/>
        </p:nvSpPr>
        <p:spPr>
          <a:xfrm>
            <a:off x="76200" y="2595700"/>
            <a:ext cx="582600" cy="554100"/>
          </a:xfrm>
          <a:prstGeom prst="rect">
            <a:avLst/>
          </a:prstGeom>
          <a:solidFill>
            <a:srgbClr val="E0F7FA"/>
          </a:solidFill>
          <a:ln cap="flat" cmpd="sng" w="19050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1579B"/>
                </a:solidFill>
                <a:latin typeface="Calibri"/>
                <a:ea typeface="Calibri"/>
                <a:cs typeface="Calibri"/>
                <a:sym typeface="Calibri"/>
              </a:rPr>
              <a:t>Íris</a:t>
            </a:r>
            <a:endParaRPr b="1" sz="2400">
              <a:solidFill>
                <a:srgbClr val="0157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c70edd7983_1_17"/>
          <p:cNvSpPr txBox="1"/>
          <p:nvPr/>
        </p:nvSpPr>
        <p:spPr>
          <a:xfrm>
            <a:off x="735000" y="2595700"/>
            <a:ext cx="4512000" cy="9234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6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Parte colorida do olho: controla a entrada de luz.</a:t>
            </a:r>
            <a:endParaRPr sz="24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c70edd7983_1_17"/>
          <p:cNvSpPr txBox="1"/>
          <p:nvPr/>
        </p:nvSpPr>
        <p:spPr>
          <a:xfrm>
            <a:off x="76200" y="3595300"/>
            <a:ext cx="1419000" cy="554100"/>
          </a:xfrm>
          <a:prstGeom prst="rect">
            <a:avLst/>
          </a:prstGeom>
          <a:solidFill>
            <a:srgbClr val="E0F7FA"/>
          </a:solidFill>
          <a:ln cap="flat" cmpd="sng" w="19050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1579B"/>
                </a:solidFill>
                <a:latin typeface="Calibri"/>
                <a:ea typeface="Calibri"/>
                <a:cs typeface="Calibri"/>
                <a:sym typeface="Calibri"/>
              </a:rPr>
              <a:t>Cristalino</a:t>
            </a:r>
            <a:endParaRPr b="1" sz="2400">
              <a:solidFill>
                <a:srgbClr val="0157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c70edd7983_1_17"/>
          <p:cNvSpPr txBox="1"/>
          <p:nvPr/>
        </p:nvSpPr>
        <p:spPr>
          <a:xfrm>
            <a:off x="1571400" y="3595300"/>
            <a:ext cx="3066900" cy="1293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6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Lente externa do olho: protege-o contra partículas sólidas.</a:t>
            </a:r>
            <a:endParaRPr sz="24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c70edd7983_1_17"/>
          <p:cNvSpPr txBox="1"/>
          <p:nvPr/>
        </p:nvSpPr>
        <p:spPr>
          <a:xfrm>
            <a:off x="5058825" y="3713900"/>
            <a:ext cx="1014600" cy="554100"/>
          </a:xfrm>
          <a:prstGeom prst="rect">
            <a:avLst/>
          </a:prstGeom>
          <a:solidFill>
            <a:srgbClr val="E0F7FA"/>
          </a:solidFill>
          <a:ln cap="flat" cmpd="sng" w="19050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1579B"/>
                </a:solidFill>
                <a:latin typeface="Calibri"/>
                <a:ea typeface="Calibri"/>
                <a:cs typeface="Calibri"/>
                <a:sym typeface="Calibri"/>
              </a:rPr>
              <a:t>Retina</a:t>
            </a:r>
            <a:endParaRPr b="1" sz="2400">
              <a:solidFill>
                <a:srgbClr val="0157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c70edd7983_1_17"/>
          <p:cNvSpPr txBox="1"/>
          <p:nvPr/>
        </p:nvSpPr>
        <p:spPr>
          <a:xfrm>
            <a:off x="6157425" y="3713900"/>
            <a:ext cx="2918100" cy="1293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6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Parte posterior: local onde se formam as imagens.</a:t>
            </a:r>
            <a:endParaRPr sz="24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f1fdffebae_0_61"/>
          <p:cNvPicPr preferRelativeResize="0"/>
          <p:nvPr/>
        </p:nvPicPr>
        <p:blipFill rotWithShape="1">
          <a:blip r:embed="rId3">
            <a:alphaModFix/>
          </a:blip>
          <a:srcRect b="4179" l="4819" r="10896" t="5702"/>
          <a:stretch/>
        </p:blipFill>
        <p:spPr>
          <a:xfrm>
            <a:off x="68727" y="4453727"/>
            <a:ext cx="589799" cy="63059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f1fdffebae_0_61"/>
          <p:cNvSpPr/>
          <p:nvPr/>
        </p:nvSpPr>
        <p:spPr>
          <a:xfrm>
            <a:off x="397263" y="4756125"/>
            <a:ext cx="895500" cy="32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9725" lIns="119725" spcFirstLastPara="1" rIns="119725" wrap="square" tIns="119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02 min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1f1fdffebae_0_61"/>
          <p:cNvSpPr/>
          <p:nvPr/>
        </p:nvSpPr>
        <p:spPr>
          <a:xfrm>
            <a:off x="1787025" y="76200"/>
            <a:ext cx="51225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4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OLHO HUMANO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f1fdffebae_0_61"/>
          <p:cNvSpPr txBox="1"/>
          <p:nvPr/>
        </p:nvSpPr>
        <p:spPr>
          <a:xfrm>
            <a:off x="1177425" y="3719913"/>
            <a:ext cx="29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pt-BR" sz="2400" u="none" cap="none" strike="noStrik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Sugestão de resposta:</a:t>
            </a:r>
            <a:endParaRPr b="1" i="1" sz="2400" u="none" cap="none" strike="noStrike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1f1fdffebae_0_61"/>
          <p:cNvSpPr txBox="1"/>
          <p:nvPr/>
        </p:nvSpPr>
        <p:spPr>
          <a:xfrm>
            <a:off x="2465700" y="4165550"/>
            <a:ext cx="622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Ao mudar de meio de propagação, a velocidade da luz muda.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f1fdffebae_0_61"/>
          <p:cNvSpPr txBox="1"/>
          <p:nvPr/>
        </p:nvSpPr>
        <p:spPr>
          <a:xfrm>
            <a:off x="532800" y="3045175"/>
            <a:ext cx="8278800" cy="554100"/>
          </a:xfrm>
          <a:prstGeom prst="rect">
            <a:avLst/>
          </a:prstGeom>
          <a:noFill/>
          <a:ln cap="flat" cmpd="sng" w="19050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1" lang="pt-BR" sz="2400">
                <a:latin typeface="Calibri"/>
                <a:ea typeface="Calibri"/>
                <a:cs typeface="Calibri"/>
                <a:sym typeface="Calibri"/>
              </a:rPr>
              <a:t>O que acontece com a luz durante a refração</a:t>
            </a:r>
            <a:r>
              <a:rPr b="0" i="1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1f1fdffebae_0_61"/>
          <p:cNvPicPr preferRelativeResize="0"/>
          <p:nvPr/>
        </p:nvPicPr>
        <p:blipFill rotWithShape="1">
          <a:blip r:embed="rId4">
            <a:alphaModFix/>
          </a:blip>
          <a:srcRect b="3999" l="0" r="0" t="5723"/>
          <a:stretch/>
        </p:blipFill>
        <p:spPr>
          <a:xfrm>
            <a:off x="76200" y="3289075"/>
            <a:ext cx="846900" cy="828000"/>
          </a:xfrm>
          <a:prstGeom prst="ellipse">
            <a:avLst/>
          </a:prstGeom>
          <a:noFill/>
          <a:ln cap="flat" cmpd="sng" w="19050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240" name="Google Shape;240;g1f1fdffebae_0_61"/>
          <p:cNvSpPr txBox="1"/>
          <p:nvPr/>
        </p:nvSpPr>
        <p:spPr>
          <a:xfrm>
            <a:off x="0" y="730875"/>
            <a:ext cx="7062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nosso cotidiano observamos vários fenômenos ópticos, alguns até estranhos. Você já viu um lápis, um canudo ou um objeto qualquer parecer distorcido num copo com água? Este fato ocorre porque a luz sofre um fenômeno denominado refração.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g1f1fdffebae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1925" y="599399"/>
            <a:ext cx="1631470" cy="24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d458a2a2a_0_0"/>
          <p:cNvSpPr txBox="1"/>
          <p:nvPr/>
        </p:nvSpPr>
        <p:spPr>
          <a:xfrm>
            <a:off x="4236950" y="1532275"/>
            <a:ext cx="4907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A refração da luz e os instrumentos ópticos.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bd458a2a2a_0_0"/>
          <p:cNvSpPr txBox="1"/>
          <p:nvPr/>
        </p:nvSpPr>
        <p:spPr>
          <a:xfrm>
            <a:off x="992550" y="4188600"/>
            <a:ext cx="7158900" cy="708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Professor(a), caso tenha alguma sugestão ou elogio para esta aula, acesse: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https://forms.gle/ZuC8G4UPYMEdztJy5</a:t>
            </a: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bd458a2a2a_0_0"/>
          <p:cNvSpPr/>
          <p:nvPr/>
        </p:nvSpPr>
        <p:spPr>
          <a:xfrm>
            <a:off x="1735350" y="239800"/>
            <a:ext cx="5727300" cy="5088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rotWithShape="0" algn="bl" dir="6600000" dist="114300">
              <a:srgbClr val="3C78D8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QUE ESTUDAMOS NESTA AULA?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2bd458a2a2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0275"/>
            <a:ext cx="3932151" cy="262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bd458a2a2a_0_0"/>
          <p:cNvPicPr preferRelativeResize="0"/>
          <p:nvPr/>
        </p:nvPicPr>
        <p:blipFill rotWithShape="1">
          <a:blip r:embed="rId5">
            <a:alphaModFix/>
          </a:blip>
          <a:srcRect b="31077" l="0" r="0" t="0"/>
          <a:stretch/>
        </p:blipFill>
        <p:spPr>
          <a:xfrm>
            <a:off x="4750183" y="2803225"/>
            <a:ext cx="3375843" cy="12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4bd8e42e1_0_78"/>
          <p:cNvSpPr txBox="1"/>
          <p:nvPr/>
        </p:nvSpPr>
        <p:spPr>
          <a:xfrm>
            <a:off x="0" y="502700"/>
            <a:ext cx="9144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❖"/>
            </a:pPr>
            <a:r>
              <a:rPr b="1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 </a:t>
            </a:r>
            <a:r>
              <a:rPr b="1" lang="pt-BR" sz="1200">
                <a:latin typeface="Calibri"/>
                <a:ea typeface="Calibri"/>
                <a:cs typeface="Calibri"/>
                <a:sym typeface="Calibri"/>
              </a:rPr>
              <a:t>copo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. Disponível em: &lt;</a:t>
            </a:r>
            <a:r>
              <a:rPr lang="pt-B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https://www.professormaurocelso.com.br/questoes/4/143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&gt;. Acesso em 26 mar 2024.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❖"/>
            </a:pPr>
            <a:r>
              <a:rPr b="1" lang="pt-BR" sz="1200">
                <a:latin typeface="Calibri"/>
                <a:ea typeface="Calibri"/>
                <a:cs typeface="Calibri"/>
                <a:sym typeface="Calibri"/>
              </a:rPr>
              <a:t>Figura optica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. Disponível em: &lt;</a:t>
            </a:r>
            <a:r>
              <a:rPr lang="pt-B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https://brasilescola.uol.com.br/fisica/temas-principais-estudo-optica.htm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&gt;. Acesso em 27 mar 2024.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❖"/>
            </a:pPr>
            <a:r>
              <a:rPr b="1" lang="pt-BR" sz="1200">
                <a:latin typeface="Calibri"/>
                <a:ea typeface="Calibri"/>
                <a:cs typeface="Calibri"/>
                <a:sym typeface="Calibri"/>
              </a:rPr>
              <a:t>Figura oculos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. Disponível em: &lt;</a:t>
            </a:r>
            <a:r>
              <a:rPr lang="pt-B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https://blog.livo.com.br/indice-refracao-lentes/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&gt;. Acesso em 26 mar 2024.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❖"/>
            </a:pPr>
            <a:r>
              <a:rPr b="1" lang="pt-BR" sz="1200">
                <a:latin typeface="Calibri"/>
                <a:ea typeface="Calibri"/>
                <a:cs typeface="Calibri"/>
                <a:sym typeface="Calibri"/>
              </a:rPr>
              <a:t>Figura instrumentos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. Disponível em: &lt;</a:t>
            </a:r>
            <a:r>
              <a:rPr lang="pt-B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https://br.freepik.com/vetores-premium/conjunto-de-varios-instrumentos-opticos-elegante-monoculo-retro-banhado-a-ouro-e-telescopio-moderno_13979862.htm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&gt;. Acesso em 26 mar 2024.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❖"/>
            </a:pPr>
            <a:r>
              <a:rPr b="1" lang="pt-BR" sz="1200">
                <a:latin typeface="Calibri"/>
                <a:ea typeface="Calibri"/>
                <a:cs typeface="Calibri"/>
                <a:sym typeface="Calibri"/>
              </a:rPr>
              <a:t>Figura lente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. Disponível em: &lt;</a:t>
            </a:r>
            <a:r>
              <a:rPr lang="pt-B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https://laboratoriouplab.com/?p=461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&gt;. Acesso em 26 mar 2024.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❖"/>
            </a:pPr>
            <a:r>
              <a:rPr b="1" lang="pt-BR" sz="1200">
                <a:latin typeface="Calibri"/>
                <a:ea typeface="Calibri"/>
                <a:cs typeface="Calibri"/>
                <a:sym typeface="Calibri"/>
              </a:rPr>
              <a:t>Figura astigmatismo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. Disponível em: &lt;</a:t>
            </a:r>
            <a:r>
              <a:rPr lang="pt-B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https://oftalmologiapereiragomes.com.br/tag/astigmatismo/#iLightbox%5Bgallery%5D/0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&gt;. Acesso em 27 mar 2024.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❖"/>
            </a:pPr>
            <a:r>
              <a:rPr b="1" lang="pt-BR" sz="1200">
                <a:latin typeface="Calibri"/>
                <a:ea typeface="Calibri"/>
                <a:cs typeface="Calibri"/>
                <a:sym typeface="Calibri"/>
              </a:rPr>
              <a:t>Figura copo com colher.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 Disponível em: &lt;</a:t>
            </a:r>
            <a:r>
              <a:rPr lang="pt-BR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https://static.preparaenem.com/2022/03/refracao-luz-copo-agua.jpg</a:t>
            </a:r>
            <a:r>
              <a:rPr lang="pt-BR" sz="1200">
                <a:latin typeface="Calibri"/>
                <a:ea typeface="Calibri"/>
                <a:cs typeface="Calibri"/>
                <a:sym typeface="Calibri"/>
              </a:rPr>
              <a:t>&gt; Acesso 09 mai 2024.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❖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GEWANDSZNAJDER, Fernando; PACCA, Helena. </a:t>
            </a: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Teláris Essencial Ciências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9º ano. 1ª ed. São Paulo: Editora Ática,  2002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f4bd8e42e1_0_78"/>
          <p:cNvSpPr/>
          <p:nvPr/>
        </p:nvSpPr>
        <p:spPr>
          <a:xfrm>
            <a:off x="2641701" y="-20500"/>
            <a:ext cx="34191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62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b="1" i="0" lang="pt-B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1f4bd8e42e1_0_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99875" y="3719475"/>
            <a:ext cx="6144249" cy="14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29b9922d1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282"/>
            <a:ext cx="9164518" cy="512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75082a8df_2_0"/>
          <p:cNvSpPr/>
          <p:nvPr/>
        </p:nvSpPr>
        <p:spPr>
          <a:xfrm>
            <a:off x="4362400" y="1561400"/>
            <a:ext cx="47814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o fenômeno óptico de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refração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cotidiano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c75082a8df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0524" y="4232650"/>
            <a:ext cx="2043475" cy="9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c75082a8df_2_0"/>
          <p:cNvSpPr/>
          <p:nvPr/>
        </p:nvSpPr>
        <p:spPr>
          <a:xfrm>
            <a:off x="2506626" y="217300"/>
            <a:ext cx="34191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3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gc75082a8df_2_0"/>
          <p:cNvCxnSpPr/>
          <p:nvPr/>
        </p:nvCxnSpPr>
        <p:spPr>
          <a:xfrm rot="10800000">
            <a:off x="-150" y="4054175"/>
            <a:ext cx="9153600" cy="0"/>
          </a:xfrm>
          <a:prstGeom prst="straightConnector1">
            <a:avLst/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gc75082a8df_2_0"/>
          <p:cNvSpPr txBox="1"/>
          <p:nvPr/>
        </p:nvSpPr>
        <p:spPr>
          <a:xfrm>
            <a:off x="76025" y="4150175"/>
            <a:ext cx="7024500" cy="923400"/>
          </a:xfrm>
          <a:prstGeom prst="rect">
            <a:avLst/>
          </a:prstGeom>
          <a:noFill/>
          <a:ln cap="flat" cmpd="sng" w="19050">
            <a:solidFill>
              <a:srgbClr val="80DEEA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d63 - Reconhecer características da luz e/ou suas interações com a matéria.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c75082a8df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25" y="1109338"/>
            <a:ext cx="36195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75082a8df_1_32"/>
          <p:cNvSpPr/>
          <p:nvPr/>
        </p:nvSpPr>
        <p:spPr>
          <a:xfrm>
            <a:off x="1787025" y="76200"/>
            <a:ext cx="51225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3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INÍCIO DE CONVERSA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c75082a8df_1_32"/>
          <p:cNvSpPr txBox="1"/>
          <p:nvPr/>
        </p:nvSpPr>
        <p:spPr>
          <a:xfrm>
            <a:off x="5976825" y="2703450"/>
            <a:ext cx="29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pt-BR" sz="2400" u="none" cap="none" strike="noStrik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Sugestão de resposta:</a:t>
            </a:r>
            <a:endParaRPr b="1" i="1" sz="2400" u="none" cap="none" strike="noStrike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c75082a8df_1_32"/>
          <p:cNvSpPr txBox="1"/>
          <p:nvPr/>
        </p:nvSpPr>
        <p:spPr>
          <a:xfrm>
            <a:off x="5669400" y="3428100"/>
            <a:ext cx="347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Atualmente temos a cirurgia, uso de lentes corretivas, óculos ou lentes de contato.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gc75082a8df_1_32"/>
          <p:cNvPicPr preferRelativeResize="0"/>
          <p:nvPr/>
        </p:nvPicPr>
        <p:blipFill rotWithShape="1">
          <a:blip r:embed="rId3">
            <a:alphaModFix/>
          </a:blip>
          <a:srcRect b="4181" l="4820" r="10897" t="5704"/>
          <a:stretch/>
        </p:blipFill>
        <p:spPr>
          <a:xfrm>
            <a:off x="7842027" y="703702"/>
            <a:ext cx="589799" cy="6305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c75082a8df_1_32"/>
          <p:cNvSpPr/>
          <p:nvPr/>
        </p:nvSpPr>
        <p:spPr>
          <a:xfrm>
            <a:off x="8170563" y="1006100"/>
            <a:ext cx="895500" cy="32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9725" lIns="119725" spcFirstLastPara="1" rIns="119725" wrap="square" tIns="119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02 min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c75082a8df_1_32"/>
          <p:cNvSpPr txBox="1"/>
          <p:nvPr/>
        </p:nvSpPr>
        <p:spPr>
          <a:xfrm>
            <a:off x="874325" y="762000"/>
            <a:ext cx="6824100" cy="1662300"/>
          </a:xfrm>
          <a:prstGeom prst="rect">
            <a:avLst/>
          </a:prstGeom>
          <a:noFill/>
          <a:ln cap="flat" cmpd="sng" w="19050">
            <a:solidFill>
              <a:srgbClr val="00B0F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muito comum que as pessoas tenham problemas de visão como miopia, hipermetropia e astigmatismo. Quais são as melhores maneiras para corrigir esses problemas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gc75082a8df_1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275" y="1762650"/>
            <a:ext cx="895500" cy="831300"/>
          </a:xfrm>
          <a:prstGeom prst="ellipse">
            <a:avLst/>
          </a:prstGeom>
          <a:noFill/>
          <a:ln cap="flat" cmpd="sng" w="19050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19" name="Google Shape;119;gc75082a8df_1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350"/>
            <a:ext cx="5364600" cy="2211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6929dfeff_0_2"/>
          <p:cNvSpPr/>
          <p:nvPr/>
        </p:nvSpPr>
        <p:spPr>
          <a:xfrm>
            <a:off x="1787025" y="76200"/>
            <a:ext cx="51225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4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REFRAÇÃO DA LUZ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c6929dfeff_0_2"/>
          <p:cNvSpPr txBox="1"/>
          <p:nvPr/>
        </p:nvSpPr>
        <p:spPr>
          <a:xfrm>
            <a:off x="0" y="599400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Quando um raio de luz passa de um meio, como o ar, para outro, como a água, há variação em sua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velocidade de propagação, pela mudança do comprimento de onda.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2c6929dfeff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104" y="1448550"/>
            <a:ext cx="3480520" cy="23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6929dfeff_0_2"/>
          <p:cNvSpPr txBox="1"/>
          <p:nvPr/>
        </p:nvSpPr>
        <p:spPr>
          <a:xfrm>
            <a:off x="0" y="1892400"/>
            <a:ext cx="507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mudança da velocidade que acontece no momento em que um raio de luz passa de um meio para outro é chamada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refração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c6929dfeff_0_2"/>
          <p:cNvSpPr txBox="1"/>
          <p:nvPr/>
        </p:nvSpPr>
        <p:spPr>
          <a:xfrm>
            <a:off x="0" y="3770525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a luz incidir perpendicularmente sobre a superfície de separação, há apenas mudança de velocidade. Se incidir obliquamente, além da variação de velocidade, há também mudança na direção de propagação.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6929dfeff_0_15"/>
          <p:cNvSpPr/>
          <p:nvPr/>
        </p:nvSpPr>
        <p:spPr>
          <a:xfrm>
            <a:off x="1787025" y="76200"/>
            <a:ext cx="51225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4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ÍNDICE DE REFRAÇÃO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c6929dfeff_0_15"/>
          <p:cNvSpPr txBox="1"/>
          <p:nvPr/>
        </p:nvSpPr>
        <p:spPr>
          <a:xfrm>
            <a:off x="0" y="751800"/>
            <a:ext cx="9144000" cy="923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índice de refração indica-nos o quão refringente é o meio que estamos analisando.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c6929dfeff_0_15"/>
          <p:cNvSpPr txBox="1"/>
          <p:nvPr/>
        </p:nvSpPr>
        <p:spPr>
          <a:xfrm>
            <a:off x="0" y="1751400"/>
            <a:ext cx="5574600" cy="1828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grandeza adimensional é determinada pela relação entre a velocidade da luz no vácuo (c) e a velocidade da luz no meio em análise (v).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2c6929dfef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550" y="1883700"/>
            <a:ext cx="2080050" cy="15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c6929dfeff_0_15"/>
          <p:cNvSpPr txBox="1"/>
          <p:nvPr/>
        </p:nvSpPr>
        <p:spPr>
          <a:xfrm>
            <a:off x="0" y="36904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velocidade da luz no vácuo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vale aproximadamente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300 000 km/s.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c6929dfeff_0_15"/>
          <p:cNvSpPr/>
          <p:nvPr/>
        </p:nvSpPr>
        <p:spPr>
          <a:xfrm>
            <a:off x="5574600" y="2516700"/>
            <a:ext cx="1335000" cy="29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c6929dfeff_0_15"/>
          <p:cNvSpPr txBox="1"/>
          <p:nvPr/>
        </p:nvSpPr>
        <p:spPr>
          <a:xfrm>
            <a:off x="0" y="4244550"/>
            <a:ext cx="9144000" cy="923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Quando muda-se o meio de propagação, a luz sofre alteração na sua velocidade, portanto, ela sofre um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desvio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(uma refração).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f8a371830_2_2"/>
          <p:cNvSpPr/>
          <p:nvPr/>
        </p:nvSpPr>
        <p:spPr>
          <a:xfrm>
            <a:off x="1787025" y="76200"/>
            <a:ext cx="51225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4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ÍNDICE DE REFRAÇÃO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1ff8a371830_2_2"/>
          <p:cNvPicPr preferRelativeResize="0"/>
          <p:nvPr/>
        </p:nvPicPr>
        <p:blipFill rotWithShape="1">
          <a:blip r:embed="rId3">
            <a:alphaModFix/>
          </a:blip>
          <a:srcRect b="0" l="0" r="36620" t="0"/>
          <a:stretch/>
        </p:blipFill>
        <p:spPr>
          <a:xfrm>
            <a:off x="152400" y="1440975"/>
            <a:ext cx="3375026" cy="35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ff8a371830_2_2"/>
          <p:cNvSpPr txBox="1"/>
          <p:nvPr/>
        </p:nvSpPr>
        <p:spPr>
          <a:xfrm>
            <a:off x="0" y="743138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Você já se deparou com esta situação? O ar tem um índice de refração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menor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relação à água.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ff8a371830_2_2"/>
          <p:cNvPicPr preferRelativeResize="0"/>
          <p:nvPr/>
        </p:nvPicPr>
        <p:blipFill rotWithShape="1">
          <a:blip r:embed="rId4">
            <a:alphaModFix/>
          </a:blip>
          <a:srcRect b="0" l="21562" r="0" t="0"/>
          <a:stretch/>
        </p:blipFill>
        <p:spPr>
          <a:xfrm>
            <a:off x="3496325" y="2222125"/>
            <a:ext cx="2370375" cy="28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ff8a371830_2_2"/>
          <p:cNvSpPr txBox="1"/>
          <p:nvPr/>
        </p:nvSpPr>
        <p:spPr>
          <a:xfrm>
            <a:off x="5531975" y="2159975"/>
            <a:ext cx="3519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Portanto, quando </a:t>
            </a: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a luz passa do </a:t>
            </a:r>
            <a:r>
              <a:rPr lang="pt-BR" sz="2400" u="sng"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 para a </a:t>
            </a:r>
            <a:r>
              <a:rPr lang="pt-BR" sz="2400" u="sng">
                <a:latin typeface="Calibri"/>
                <a:ea typeface="Calibri"/>
                <a:cs typeface="Calibri"/>
                <a:sym typeface="Calibri"/>
              </a:rPr>
              <a:t>água</a:t>
            </a: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, ela vai </a:t>
            </a: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reduzir</a:t>
            </a: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 a sua velocidade, pois no meio mais refringente (água) a velocidade é menor.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ff8a371830_2_2"/>
          <p:cNvSpPr txBox="1"/>
          <p:nvPr/>
        </p:nvSpPr>
        <p:spPr>
          <a:xfrm>
            <a:off x="4483125" y="2063850"/>
            <a:ext cx="59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ff8a371830_2_2"/>
          <p:cNvSpPr txBox="1"/>
          <p:nvPr/>
        </p:nvSpPr>
        <p:spPr>
          <a:xfrm>
            <a:off x="3928500" y="4379100"/>
            <a:ext cx="89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ÁGUA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ad7954cad_1_80"/>
          <p:cNvSpPr/>
          <p:nvPr/>
        </p:nvSpPr>
        <p:spPr>
          <a:xfrm>
            <a:off x="573775" y="76200"/>
            <a:ext cx="7179000" cy="825000"/>
          </a:xfrm>
          <a:prstGeom prst="rect">
            <a:avLst/>
          </a:prstGeom>
          <a:noFill/>
          <a:ln cap="flat" cmpd="sng" w="19050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1" lang="pt-BR" sz="2400">
                <a:latin typeface="Calibri"/>
                <a:ea typeface="Calibri"/>
                <a:cs typeface="Calibri"/>
                <a:sym typeface="Calibri"/>
              </a:rPr>
              <a:t>Suponha que não há atmosfera na Terra, nesse caso veríamos o Sol se </a:t>
            </a:r>
            <a:r>
              <a:rPr i="1" lang="pt-BR" sz="2400">
                <a:latin typeface="Calibri"/>
                <a:ea typeface="Calibri"/>
                <a:cs typeface="Calibri"/>
                <a:sym typeface="Calibri"/>
              </a:rPr>
              <a:t>pôr</a:t>
            </a:r>
            <a:r>
              <a:rPr i="1" lang="pt-BR" sz="2400">
                <a:latin typeface="Calibri"/>
                <a:ea typeface="Calibri"/>
                <a:cs typeface="Calibri"/>
                <a:sym typeface="Calibri"/>
              </a:rPr>
              <a:t> mais cedo, por que isso ocorre</a:t>
            </a:r>
            <a:r>
              <a:rPr b="0" i="1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bad7954cad_1_80"/>
          <p:cNvSpPr txBox="1"/>
          <p:nvPr/>
        </p:nvSpPr>
        <p:spPr>
          <a:xfrm>
            <a:off x="5737425" y="1202125"/>
            <a:ext cx="29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pt-BR" sz="2400" u="none" cap="none" strike="noStrik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Sugestão de resposta:</a:t>
            </a:r>
            <a:endParaRPr b="1" i="1" sz="2400" u="none" cap="none" strike="noStrike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bad7954cad_1_80"/>
          <p:cNvSpPr txBox="1"/>
          <p:nvPr/>
        </p:nvSpPr>
        <p:spPr>
          <a:xfrm>
            <a:off x="5178075" y="1756225"/>
            <a:ext cx="3966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Sem a presença da atmosfera, a luz do Sol não sofreria refração, o que faria com que o pôr do Sol acontece mais cedo no horizonte, e escureceria mais rapidamente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2bad7954cad_1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5" y="284975"/>
            <a:ext cx="940500" cy="872700"/>
          </a:xfrm>
          <a:prstGeom prst="ellipse">
            <a:avLst/>
          </a:prstGeom>
          <a:noFill/>
          <a:ln cap="flat" cmpd="sng" w="19050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63" name="Google Shape;163;g2bad7954cad_1_80"/>
          <p:cNvPicPr preferRelativeResize="0"/>
          <p:nvPr/>
        </p:nvPicPr>
        <p:blipFill rotWithShape="1">
          <a:blip r:embed="rId4">
            <a:alphaModFix/>
          </a:blip>
          <a:srcRect b="4180" l="4819" r="10896" t="5702"/>
          <a:stretch/>
        </p:blipFill>
        <p:spPr>
          <a:xfrm>
            <a:off x="68727" y="4453727"/>
            <a:ext cx="589799" cy="63059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bad7954cad_1_80"/>
          <p:cNvSpPr/>
          <p:nvPr/>
        </p:nvSpPr>
        <p:spPr>
          <a:xfrm>
            <a:off x="397263" y="4756125"/>
            <a:ext cx="895500" cy="32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9725" lIns="119725" spcFirstLastPara="1" rIns="119725" wrap="square" tIns="119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02 min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2bad7954cad_1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10075"/>
            <a:ext cx="4873276" cy="281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6929dfeff_0_31"/>
          <p:cNvSpPr/>
          <p:nvPr/>
        </p:nvSpPr>
        <p:spPr>
          <a:xfrm>
            <a:off x="1787025" y="76200"/>
            <a:ext cx="5122500" cy="523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800000" dist="114300">
              <a:srgbClr val="674EA7">
                <a:alpha val="4824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AS LENTES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c6929dfeff_0_31"/>
          <p:cNvSpPr txBox="1"/>
          <p:nvPr/>
        </p:nvSpPr>
        <p:spPr>
          <a:xfrm>
            <a:off x="0" y="59940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lentes são aparelhos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ópticos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desviam a direção dos raios de luz pela refração.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c6929dfeff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000" y="2067442"/>
            <a:ext cx="4392600" cy="293068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c6929dfeff_0_31"/>
          <p:cNvSpPr txBox="1"/>
          <p:nvPr/>
        </p:nvSpPr>
        <p:spPr>
          <a:xfrm>
            <a:off x="152400" y="1522800"/>
            <a:ext cx="64485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Existem muito tipos de lentes, as mais usadas são: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Char char="➢"/>
            </a:pPr>
            <a:r>
              <a:rPr lang="pt-BR" sz="2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 óculos</a:t>
            </a:r>
            <a:endParaRPr sz="24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Char char="➢"/>
            </a:pPr>
            <a:r>
              <a:rPr lang="pt-BR" sz="2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 contato</a:t>
            </a:r>
            <a:endParaRPr sz="24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Char char="➢"/>
            </a:pPr>
            <a:r>
              <a:rPr lang="pt-BR" sz="2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 binóculos</a:t>
            </a:r>
            <a:endParaRPr sz="24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Char char="➢"/>
            </a:pPr>
            <a:r>
              <a:rPr lang="pt-BR" sz="2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 lupas</a:t>
            </a:r>
            <a:endParaRPr sz="24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Char char="➢"/>
            </a:pPr>
            <a:r>
              <a:rPr lang="pt-BR" sz="2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 microscópios</a:t>
            </a:r>
            <a:endParaRPr sz="24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alibri"/>
              <a:buChar char="➢"/>
            </a:pPr>
            <a:r>
              <a:rPr lang="pt-BR" sz="2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 lunetas</a:t>
            </a:r>
            <a:endParaRPr sz="24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2020-03-25T23:26:05Z</dcterms:created>
  <dc:creator>Usuário do Windows</dc:creator>
</cp:coreProperties>
</file>